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1" r:id="rId2"/>
    <p:sldId id="2563" r:id="rId3"/>
    <p:sldId id="2564" r:id="rId4"/>
    <p:sldId id="2565" r:id="rId5"/>
    <p:sldId id="2566" r:id="rId6"/>
    <p:sldId id="2567" r:id="rId7"/>
    <p:sldId id="2568" r:id="rId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72A"/>
    <a:srgbClr val="E5E7EB"/>
    <a:srgbClr val="68C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D72300-CABD-4D3C-B144-1C815FC53B9C}" v="132" dt="2025-11-04T23:21:21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56" d="100"/>
          <a:sy n="56" d="100"/>
        </p:scale>
        <p:origin x="129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Francisco Grasso" userId="9aab43de50fb443c" providerId="LiveId" clId="{183F938E-2AAE-4455-B238-A806FB410FF8}"/>
    <pc:docChg chg="custSel modSld delSection">
      <pc:chgData name="Juan Francisco Grasso" userId="9aab43de50fb443c" providerId="LiveId" clId="{183F938E-2AAE-4455-B238-A806FB410FF8}" dt="2025-11-04T23:22:12.097" v="148" actId="17851"/>
      <pc:docMkLst>
        <pc:docMk/>
      </pc:docMkLst>
      <pc:sldChg chg="modSp mod modAnim">
        <pc:chgData name="Juan Francisco Grasso" userId="9aab43de50fb443c" providerId="LiveId" clId="{183F938E-2AAE-4455-B238-A806FB410FF8}" dt="2025-11-04T23:21:21.308" v="144" actId="113"/>
        <pc:sldMkLst>
          <pc:docMk/>
          <pc:sldMk cId="1820595191" sldId="2561"/>
        </pc:sldMkLst>
        <pc:spChg chg="mod">
          <ac:chgData name="Juan Francisco Grasso" userId="9aab43de50fb443c" providerId="LiveId" clId="{183F938E-2AAE-4455-B238-A806FB410FF8}" dt="2025-11-04T23:19:56.908" v="101" actId="1076"/>
          <ac:spMkLst>
            <pc:docMk/>
            <pc:sldMk cId="1820595191" sldId="2561"/>
            <ac:spMk id="2" creationId="{5D076790-EC8B-2CEA-968C-CCD781A04136}"/>
          </ac:spMkLst>
        </pc:spChg>
        <pc:spChg chg="mod">
          <ac:chgData name="Juan Francisco Grasso" userId="9aab43de50fb443c" providerId="LiveId" clId="{183F938E-2AAE-4455-B238-A806FB410FF8}" dt="2025-11-04T23:21:21.308" v="144" actId="113"/>
          <ac:spMkLst>
            <pc:docMk/>
            <pc:sldMk cId="1820595191" sldId="2561"/>
            <ac:spMk id="3" creationId="{7DDFD8FC-A363-15E4-182A-1142485A86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942B7-03D4-45F8-9F96-C899419D0795}" type="datetimeFigureOut">
              <a:rPr lang="es-AR" smtClean="0"/>
              <a:t>4/11/2025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7ED99-677B-4164-8972-D345A4BD753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8136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El contenido generado por IA puede ser incorrecto.
---
En esta presentación compartiremos el avance del trabajo práctico centrado en el diseño y desarrollo del sitio web 'Galería Urbana'. Cubriremos la identidad visual, funcionalidades clave y aspectos técnicos para la publicación del sitio.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D6A49-57C3-4F58-87A9-F2C84464CE4E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68250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Esta sección presenta la identidad visual y conceptual de 'Galería Urbana', un sitio pensado para exhibir arte urbano con una estética moderna y funcionalidad amigable para los usuarios.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D6A49-57C3-4F58-87A9-F2C84464CE4E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32000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
---
El nombre 'Galería Urbana' refleja el espíritu contemporáneo y dinámico del arte urbano. El logo diseñado combina elementos gráficos que evocan el entorno urbano con una tipografía moderna para una identidad reconocible.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D6A49-57C3-4F58-87A9-F2C84464CE4E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3285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
---
La paleta de colores seleccionada utiliza tonos urbanos y vibrantes que complementan las imágenes de arte callejero. La estética visual se basa en un diseño limpio, con énfasis en la usabilidad y atractivo visual.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D6A49-57C3-4F58-87A9-F2C84464CE4E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323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
---
El sitio incluirá galerías interactivas, filtros por artistas y estilos, sección de noticias y un blog. También se prevé integración con redes sociales y soporte para comentarios, facilitando la interacción con la comunidad.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D6A49-57C3-4F58-87A9-F2C84464CE4E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85050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En esta sección se detalla la estrategia para publicar 'Galería Urbana' en la web, incluyendo la selección del dominio, opciones de hosting y la plataforma tecnológica que soportará el sitio.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D6A49-57C3-4F58-87A9-F2C84464CE4E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39488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
---
Se propone registrar un dominio simple y memorable, como galeriaurbana.com o galeriaurbana.net, para facilitar el acceso y posicionamiento del sitio en buscadores.
Origen de imagen: biblioteca de contenido de Microsoft 365
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D6A49-57C3-4F58-87A9-F2C84464CE4E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43662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rtlCol="0" anchor="t">
            <a:normAutofit/>
          </a:bodyPr>
          <a:lstStyle>
            <a:lvl1pPr algn="l">
              <a:defRPr sz="70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40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, contenido 1 (máx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rtlCol="0" anchor="ctr">
            <a:normAutofit/>
          </a:bodyPr>
          <a:lstStyle>
            <a:lvl1pPr>
              <a:defRPr sz="24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4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lo contenido (máx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rtlCol="0" anchor="ctr">
            <a:normAutofit/>
          </a:bodyPr>
          <a:lstStyle>
            <a:lvl1pPr>
              <a:defRPr sz="24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02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,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93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 rtlCol="0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47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10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ni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50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nid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09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nid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 rtlCol="0">
            <a:normAutofit/>
          </a:bodyPr>
          <a:lstStyle>
            <a:lvl1pPr>
              <a:defRPr sz="32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47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rtlCol="0" anchor="b"/>
          <a:lstStyle/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63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rtlCol="0" anchor="b"/>
          <a:lstStyle/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9" name="Marcador de fecha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4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rtlCol="0" anchor="b">
            <a:normAutofit/>
          </a:bodyPr>
          <a:lstStyle>
            <a:lvl1pPr algn="l">
              <a:defRPr sz="72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12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rtlCol="0" anchor="b"/>
          <a:lstStyle/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"/>
              <a:t>Muestra de texto de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21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rtlCol="0" anchor="b"/>
          <a:lstStyle/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84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rtlCol="0" anchor="b"/>
          <a:lstStyle/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14/2/2025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828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rtlCol="0" anchor="b"/>
          <a:lstStyle/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536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14/2/2025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275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72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977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4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rtlCol="0" anchor="b"/>
          <a:lstStyle/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14/2/2025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15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rtlCol="0" anchor="b">
            <a:normAutofit/>
          </a:bodyPr>
          <a:lstStyle>
            <a:lvl1pPr algn="ctr">
              <a:defRPr sz="60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05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253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580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rtlCol="0" anchor="ctr"/>
          <a:lstStyle/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79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524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endParaRPr lang="en-U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076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úmero gran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rtlCol="0"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es"/>
              <a:t>##%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53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úmero gran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rtlCol="0"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es"/>
              <a:t>##%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úmero grand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rtlCol="0"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##%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14/2/2025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98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irmació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 rtlCol="0"/>
          <a:lstStyle/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 rtl="0"/>
            <a:r>
              <a:rPr lang="es"/>
              <a:t>Haga clic para editar la afirmación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617492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it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rtlCol="0"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pPr rtl="0"/>
            <a:r>
              <a:rPr lang="es"/>
              <a:t>Haga clic para editar la cita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"/>
              <a:t>Autor de la cita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46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"/>
              <a:t>Haga clic para editar el estilo de subtítulo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1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it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rtlCol="0"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pPr rtl="0"/>
            <a:r>
              <a:rPr lang="es"/>
              <a:t>Haga clic para editar la cita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"/>
              <a:t>Autor de la cita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30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it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rtlCol="0"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pPr rtl="0"/>
            <a:r>
              <a:rPr lang="es"/>
              <a:t>Haga clic para editar la cita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"/>
              <a:t>Autor de la cita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01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 rtlCol="0"/>
          <a:lstStyle/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834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 rtlCol="0"/>
          <a:lstStyle/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"/>
              <a:t>Haga clic para modificar los estilos de texto del patrón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"/>
              <a:t>Haga clic para modificar los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291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493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094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"/>
              <a:t>Haga clic para modificar los estilos de texto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482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rtlCol="0"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"/>
              <a:t>Haga clic para modificar los estilos de texto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"/>
              <a:t>Haga clic en el icono para agregar una imagen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319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 rtlCol="0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27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ó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08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rtlCol="0" anchor="b">
            <a:normAutofit/>
          </a:bodyPr>
          <a:lstStyle>
            <a:lvl1pPr algn="l">
              <a:defRPr sz="54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"/>
              <a:t>Haga clic para editar el estilo de subtítulo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14/2/2025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44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rtlCol="0" anchor="t">
            <a:normAutofit/>
          </a:bodyPr>
          <a:lstStyle>
            <a:lvl1pPr algn="l">
              <a:defRPr sz="52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"/>
              <a:t>Haga clic para editar el estilo de subtítulo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28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rtlCol="0" anchor="b">
            <a:normAutofit/>
          </a:bodyPr>
          <a:lstStyle>
            <a:lvl1pPr algn="l">
              <a:defRPr sz="74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13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rtlCol="0" anchor="b">
            <a:normAutofit/>
          </a:bodyPr>
          <a:lstStyle>
            <a:lvl1pPr>
              <a:defRPr sz="44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 rtlCol="0"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14/2/2025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27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 rtlCol="0"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 rtlCol="0"/>
          <a:lstStyle/>
          <a:p>
            <a:pPr rtl="0"/>
            <a:r>
              <a:rPr lang="en-US"/>
              <a:t>14/2/2025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8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14/2/2025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85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4.png"/><Relationship Id="rId4" Type="http://schemas.openxmlformats.org/officeDocument/2006/relationships/hyperlink" Target="http://www.galeriaurbana.com.a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76790-EC8B-2CEA-968C-CCD781A04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444548"/>
            <a:ext cx="7876287" cy="3592629"/>
          </a:xfrm>
        </p:spPr>
        <p:txBody>
          <a:bodyPr anchor="b">
            <a:normAutofit/>
          </a:bodyPr>
          <a:lstStyle/>
          <a:p>
            <a:r>
              <a:rPr lang="es-AR" sz="6100" dirty="0"/>
              <a:t>Avance del Trabajo Práctico: Diseño y desarrollo de la web “Galería Urbana”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DFD8FC-A363-15E4-182A-1142485A8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037177"/>
            <a:ext cx="7375466" cy="2501646"/>
          </a:xfrm>
        </p:spPr>
        <p:txBody>
          <a:bodyPr anchor="t">
            <a:normAutofit fontScale="92500" lnSpcReduction="20000"/>
          </a:bodyPr>
          <a:lstStyle/>
          <a:p>
            <a:r>
              <a:rPr lang="es-AR" b="1" dirty="0"/>
              <a:t>Integrantes: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dirty="0" err="1"/>
              <a:t>Raschella</a:t>
            </a:r>
            <a:r>
              <a:rPr lang="es-AR" dirty="0"/>
              <a:t>, Milena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dirty="0" err="1"/>
              <a:t>Ruival</a:t>
            </a:r>
            <a:r>
              <a:rPr lang="es-AR" dirty="0"/>
              <a:t>, Mercedes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dirty="0"/>
              <a:t>Grasso, Juan Francisco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dirty="0" err="1"/>
              <a:t>Margaryan</a:t>
            </a:r>
            <a:r>
              <a:rPr lang="es-AR" dirty="0"/>
              <a:t>, </a:t>
            </a:r>
            <a:r>
              <a:rPr lang="es-AR" dirty="0" err="1"/>
              <a:t>Gagik</a:t>
            </a:r>
            <a:endParaRPr lang="es-A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dirty="0" err="1"/>
              <a:t>Biancotti</a:t>
            </a:r>
            <a:r>
              <a:rPr lang="es-AR" dirty="0"/>
              <a:t>, Luca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2059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021CB6-11A8-9DA8-F7A2-DFD68FBFF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/>
          <a:p>
            <a:r>
              <a:rPr lang="es-AR"/>
              <a:t>Identidad del sitio web: Galería Urbana</a:t>
            </a:r>
          </a:p>
        </p:txBody>
      </p:sp>
    </p:spTree>
    <p:extLst>
      <p:ext uri="{BB962C8B-B14F-4D97-AF65-F5344CB8AC3E}">
        <p14:creationId xmlns:p14="http://schemas.microsoft.com/office/powerpoint/2010/main" val="3699632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CBDF2D-73A2-C13D-65D1-56597577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381" y="-123953"/>
            <a:ext cx="5076830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" sz="3000" b="1" kern="1200" dirty="0">
                <a:latin typeface="+mj-lt"/>
                <a:ea typeface="+mj-ea"/>
                <a:cs typeface="+mj-cs"/>
              </a:rPr>
              <a:t>Presentación del nombre y logo de la marca</a:t>
            </a:r>
          </a:p>
        </p:txBody>
      </p:sp>
      <p:pic>
        <p:nvPicPr>
          <p:cNvPr id="4" name="Marcador de contenido 3" descr="Pared de graffiti colorida ">
            <a:extLst>
              <a:ext uri="{FF2B5EF4-FFF2-40B4-BE49-F238E27FC236}">
                <a16:creationId xmlns:a16="http://schemas.microsoft.com/office/drawing/2014/main" id="{47B60319-5C0F-4E56-95C0-2CAFFA653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571" r="14611" b="-1"/>
          <a:stretch>
            <a:fillRect/>
          </a:stretch>
        </p:blipFill>
        <p:spPr>
          <a:xfrm>
            <a:off x="21" y="10"/>
            <a:ext cx="6487044" cy="6857990"/>
          </a:xfrm>
          <a:prstGeom prst="rect">
            <a:avLst/>
          </a:prstGeom>
          <a:noFill/>
        </p:spPr>
      </p:pic>
      <p:pic>
        <p:nvPicPr>
          <p:cNvPr id="6" name="Imagen 5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10BED13D-0070-DCFF-638B-087CE80C5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06" y="2246363"/>
            <a:ext cx="5700694" cy="23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1410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BDB4E-72DB-651F-7E77-58E6DDC5C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" b="1" kern="1200" dirty="0">
                <a:latin typeface="+mj-lt"/>
                <a:ea typeface="+mj-ea"/>
                <a:cs typeface="+mj-cs"/>
              </a:rPr>
              <a:t>Paleta de colores propuesta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62AAC88-AD7E-40B3-B90A-60CE3E77D08C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774" y="1828800"/>
            <a:ext cx="6135624" cy="448970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s-ES" sz="1400" dirty="0"/>
          </a:p>
        </p:txBody>
      </p:sp>
      <p:pic>
        <p:nvPicPr>
          <p:cNvPr id="4" name="Marcador de contenido 3" descr="Persiana de madera en pared amarilla. No hay gente. Cracov en Polonia.">
            <a:extLst>
              <a:ext uri="{FF2B5EF4-FFF2-40B4-BE49-F238E27FC236}">
                <a16:creationId xmlns:a16="http://schemas.microsoft.com/office/drawing/2014/main" id="{0E6FC9F9-9647-41A2-9384-EB364952AE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293" r="25071" b="-1"/>
          <a:stretch>
            <a:fillRect/>
          </a:stretch>
        </p:blipFill>
        <p:spPr>
          <a:xfrm>
            <a:off x="7400544" y="10"/>
            <a:ext cx="4791456" cy="6857990"/>
          </a:xfrm>
          <a:prstGeom prst="rect">
            <a:avLst/>
          </a:prstGeom>
          <a:noFill/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9E7BAD73-9E52-DEB8-0492-AF03DCDEBB04}"/>
              </a:ext>
            </a:extLst>
          </p:cNvPr>
          <p:cNvSpPr/>
          <p:nvPr/>
        </p:nvSpPr>
        <p:spPr>
          <a:xfrm>
            <a:off x="741871" y="2122100"/>
            <a:ext cx="1000665" cy="944592"/>
          </a:xfrm>
          <a:prstGeom prst="ellipse">
            <a:avLst/>
          </a:prstGeom>
          <a:solidFill>
            <a:srgbClr val="68C1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091F228-9F01-0033-FBE3-93FDB2564B3D}"/>
              </a:ext>
            </a:extLst>
          </p:cNvPr>
          <p:cNvSpPr txBox="1"/>
          <p:nvPr/>
        </p:nvSpPr>
        <p:spPr>
          <a:xfrm>
            <a:off x="1871633" y="2271230"/>
            <a:ext cx="2029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dirty="0"/>
              <a:t>#68c1eb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72F572C-123D-7384-1F2E-08F5D9076F39}"/>
              </a:ext>
            </a:extLst>
          </p:cNvPr>
          <p:cNvSpPr/>
          <p:nvPr/>
        </p:nvSpPr>
        <p:spPr>
          <a:xfrm>
            <a:off x="741871" y="3359991"/>
            <a:ext cx="1000665" cy="944592"/>
          </a:xfrm>
          <a:prstGeom prst="ellipse">
            <a:avLst/>
          </a:prstGeom>
          <a:solidFill>
            <a:srgbClr val="E5E7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AA67191-C382-EBBD-6077-1A120400B6D6}"/>
              </a:ext>
            </a:extLst>
          </p:cNvPr>
          <p:cNvSpPr txBox="1"/>
          <p:nvPr/>
        </p:nvSpPr>
        <p:spPr>
          <a:xfrm>
            <a:off x="1871633" y="3509121"/>
            <a:ext cx="2073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dirty="0"/>
              <a:t>#e5e7eb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4048B01-A292-909F-0C85-B8C92E973D29}"/>
              </a:ext>
            </a:extLst>
          </p:cNvPr>
          <p:cNvSpPr/>
          <p:nvPr/>
        </p:nvSpPr>
        <p:spPr>
          <a:xfrm>
            <a:off x="741871" y="4747012"/>
            <a:ext cx="1000665" cy="944592"/>
          </a:xfrm>
          <a:prstGeom prst="ellipse">
            <a:avLst/>
          </a:prstGeom>
          <a:solidFill>
            <a:srgbClr val="0F17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B6A08EC-7621-06E5-1B71-B8F98D0186C1}"/>
              </a:ext>
            </a:extLst>
          </p:cNvPr>
          <p:cNvSpPr txBox="1"/>
          <p:nvPr/>
        </p:nvSpPr>
        <p:spPr>
          <a:xfrm>
            <a:off x="1871633" y="4913812"/>
            <a:ext cx="191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dirty="0"/>
              <a:t>#0f172a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37595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F90F2-9C5E-4BC6-C634-2597D2B33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" sz="2800" b="1" kern="1200">
                <a:latin typeface="+mj-lt"/>
                <a:ea typeface="+mj-ea"/>
                <a:cs typeface="+mj-cs"/>
              </a:rPr>
              <a:t>Características imaginadas para el sitio: funcionalidades clave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39B3060-7317-4EED-BC84-41FD7AB2CFA4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7" y="1798780"/>
            <a:ext cx="6858000" cy="49834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dirty="0"/>
              <a:t>Listado de Locales con buscador por nombre y rubro</a:t>
            </a:r>
          </a:p>
          <a:p>
            <a:pPr marL="285750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dirty="0"/>
              <a:t>Mapa de los locales</a:t>
            </a:r>
          </a:p>
          <a:p>
            <a:pPr marL="285750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dirty="0"/>
              <a:t>Entretenimientos</a:t>
            </a:r>
          </a:p>
          <a:p>
            <a:pPr marL="285750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dirty="0"/>
              <a:t>Ofertas</a:t>
            </a:r>
          </a:p>
          <a:p>
            <a:pPr marL="285750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dirty="0"/>
              <a:t>Contacto</a:t>
            </a:r>
          </a:p>
          <a:p>
            <a:pPr marL="285750" indent="-28575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dirty="0" err="1"/>
              <a:t>Chatbot</a:t>
            </a:r>
            <a:endParaRPr lang="es-ES" sz="2000" dirty="0"/>
          </a:p>
          <a:p>
            <a:pPr>
              <a:spcBef>
                <a:spcPts val="2500"/>
              </a:spcBef>
              <a:spcAft>
                <a:spcPts val="600"/>
              </a:spcAft>
            </a:pPr>
            <a:endParaRPr lang="es-ES" sz="2000" dirty="0"/>
          </a:p>
        </p:txBody>
      </p:sp>
      <p:pic>
        <p:nvPicPr>
          <p:cNvPr id="4" name="Marcador de contenido 3" descr="Captura de pantalla de la pantalla del teléfono inteligente con la imagen de la videoconferencia de mascotas">
            <a:extLst>
              <a:ext uri="{FF2B5EF4-FFF2-40B4-BE49-F238E27FC236}">
                <a16:creationId xmlns:a16="http://schemas.microsoft.com/office/drawing/2014/main" id="{0A564E88-882D-4B77-8466-826341A099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055" r="32036" b="-1"/>
          <a:stretch>
            <a:fillRect/>
          </a:stretch>
        </p:blipFill>
        <p:spPr>
          <a:xfrm>
            <a:off x="8091732" y="10"/>
            <a:ext cx="4100267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03576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8B442-CCB5-3FB8-1A80-55A42A9B8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/>
          <a:p>
            <a:r>
              <a:rPr lang="es-AR"/>
              <a:t>Definición técnica de publicación del sitio</a:t>
            </a:r>
          </a:p>
        </p:txBody>
      </p:sp>
    </p:spTree>
    <p:extLst>
      <p:ext uri="{BB962C8B-B14F-4D97-AF65-F5344CB8AC3E}">
        <p14:creationId xmlns:p14="http://schemas.microsoft.com/office/powerpoint/2010/main" val="1409216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3CAB6-6F33-2AAF-6C25-77EB19C67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" sz="3300" b="1" kern="1200" dirty="0">
                <a:latin typeface="+mj-lt"/>
                <a:ea typeface="+mj-ea"/>
                <a:cs typeface="+mj-cs"/>
              </a:rPr>
              <a:t>Dominio tentativo para Galería Urbana</a:t>
            </a:r>
          </a:p>
        </p:txBody>
      </p:sp>
      <p:pic>
        <p:nvPicPr>
          <p:cNvPr id="4" name="Marcador de contenido 3" descr="Fondo 3D de conexión a Internet WWWMátono de referencia original tomado de la NASA http://visibleearth.nasa.gov/view_rec.phpvev1id=11656Binary mapa de la Tierra creado por mí y ahora mi propia textura">
            <a:extLst>
              <a:ext uri="{FF2B5EF4-FFF2-40B4-BE49-F238E27FC236}">
                <a16:creationId xmlns:a16="http://schemas.microsoft.com/office/drawing/2014/main" id="{DFFE93B1-D28B-4BB8-8AEB-2D00884779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989" r="12707"/>
          <a:stretch>
            <a:fillRect/>
          </a:stretch>
        </p:blipFill>
        <p:spPr>
          <a:xfrm>
            <a:off x="20" y="10"/>
            <a:ext cx="6611489" cy="6857990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D854043-F024-4880-BC62-4401E3AAF1CA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253745" y="2212975"/>
            <a:ext cx="4362450" cy="40957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2500"/>
              </a:spcBef>
              <a:spcAft>
                <a:spcPts val="600"/>
              </a:spcAft>
            </a:pPr>
            <a:endParaRPr lang="es-ES" sz="2400" u="sng" dirty="0">
              <a:hlinkClick r:id="rId4"/>
            </a:endParaRPr>
          </a:p>
          <a:p>
            <a:pPr>
              <a:spcBef>
                <a:spcPts val="2500"/>
              </a:spcBef>
              <a:spcAft>
                <a:spcPts val="600"/>
              </a:spcAft>
            </a:pPr>
            <a:r>
              <a:rPr lang="es-ES" sz="2400" u="sng" dirty="0">
                <a:hlinkClick r:id="rId4"/>
              </a:rPr>
              <a:t>www.galeriaurbana.com.ar</a:t>
            </a:r>
            <a:endParaRPr lang="es-ES" sz="1400" b="1" dirty="0"/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s-ES" sz="1400" b="1" u="sng" dirty="0"/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s-ES" sz="2400" u="sng" dirty="0"/>
          </a:p>
        </p:txBody>
      </p:sp>
      <p:pic>
        <p:nvPicPr>
          <p:cNvPr id="1028" name="Picture 4" descr="GitHub Logos and Usage · GitHub">
            <a:extLst>
              <a:ext uri="{FF2B5EF4-FFF2-40B4-BE49-F238E27FC236}">
                <a16:creationId xmlns:a16="http://schemas.microsoft.com/office/drawing/2014/main" id="{0E53023C-E121-C705-8CB2-1B42F0D35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517" y="3798498"/>
            <a:ext cx="2333445" cy="233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973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432</Words>
  <Application>Microsoft Office PowerPoint</Application>
  <PresentationFormat>Panorámica</PresentationFormat>
  <Paragraphs>38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Aptos</vt:lpstr>
      <vt:lpstr>Arial</vt:lpstr>
      <vt:lpstr>Neue Haas Grotesk Text Pro</vt:lpstr>
      <vt:lpstr>Helena</vt:lpstr>
      <vt:lpstr>Avance del Trabajo Práctico: Diseño y desarrollo de la web “Galería Urbana”</vt:lpstr>
      <vt:lpstr>Identidad del sitio web: Galería Urbana</vt:lpstr>
      <vt:lpstr>Presentación del nombre y logo de la marca</vt:lpstr>
      <vt:lpstr>Paleta de colores propuesta</vt:lpstr>
      <vt:lpstr>Características imaginadas para el sitio: funcionalidades clave</vt:lpstr>
      <vt:lpstr>Definición técnica de publicación del sitio</vt:lpstr>
      <vt:lpstr>Dominio tentativo para Galería Urbana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Francisco Grasso</dc:creator>
  <cp:lastModifiedBy>Juan Francisco Grasso</cp:lastModifiedBy>
  <cp:revision>1</cp:revision>
  <dcterms:created xsi:type="dcterms:W3CDTF">2025-11-04T22:50:05Z</dcterms:created>
  <dcterms:modified xsi:type="dcterms:W3CDTF">2025-11-04T23:22:14Z</dcterms:modified>
</cp:coreProperties>
</file>